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95" r:id="rId1"/>
  </p:sldMasterIdLst>
  <p:sldIdLst>
    <p:sldId id="256" r:id="rId2"/>
    <p:sldId id="263" r:id="rId3"/>
    <p:sldId id="265" r:id="rId4"/>
    <p:sldId id="267" r:id="rId5"/>
    <p:sldId id="266" r:id="rId6"/>
    <p:sldId id="268" r:id="rId7"/>
    <p:sldId id="270" r:id="rId8"/>
    <p:sldId id="271" r:id="rId9"/>
    <p:sldId id="272" r:id="rId10"/>
    <p:sldId id="273"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52" d="100"/>
          <a:sy n="52" d="100"/>
        </p:scale>
        <p:origin x="-222" y="22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 name="Group 5"/>
          <p:cNvGrpSpPr/>
          <p:nvPr/>
        </p:nvGrpSpPr>
        <p:grpSpPr>
          <a:xfrm>
            <a:off x="0" y="0"/>
            <a:ext cx="9144000" cy="6860799"/>
            <a:chOff x="0" y="0"/>
            <a:chExt cx="9144000" cy="6860799"/>
          </a:xfrm>
        </p:grpSpPr>
        <p:sp>
          <p:nvSpPr>
            <p:cNvPr id="8" name="Rectangle 7"/>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866441" y="2222623"/>
            <a:ext cx="5917679" cy="2554983"/>
          </a:xfrm>
        </p:spPr>
        <p:txBody>
          <a:bodyPr anchor="b"/>
          <a:lstStyle>
            <a:lvl1pPr>
              <a:defRPr sz="4800"/>
            </a:lvl1pPr>
          </a:lstStyle>
          <a:p>
            <a:r>
              <a:rPr lang="en-US"/>
              <a:t>Click to edit Master title style</a:t>
            </a:r>
            <a:endParaRPr lang="en-US" dirty="0"/>
          </a:p>
        </p:txBody>
      </p:sp>
      <p:sp>
        <p:nvSpPr>
          <p:cNvPr id="3" name="Subtitle 2"/>
          <p:cNvSpPr>
            <a:spLocks noGrp="1"/>
          </p:cNvSpPr>
          <p:nvPr>
            <p:ph type="subTitle" idx="1"/>
          </p:nvPr>
        </p:nvSpPr>
        <p:spPr bwMode="gray">
          <a:xfrm>
            <a:off x="866441" y="4777380"/>
            <a:ext cx="5917679"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7476937" y="1828799"/>
            <a:ext cx="990599" cy="228659"/>
          </a:xfrm>
        </p:spPr>
        <p:txBody>
          <a:bodyPr/>
          <a:lstStyle>
            <a:lvl1pPr algn="l">
              <a:defRPr b="0" i="0">
                <a:solidFill>
                  <a:schemeClr val="bg1"/>
                </a:solidFill>
              </a:defRPr>
            </a:lvl1pPr>
          </a:lstStyle>
          <a:p>
            <a:fld id="{4AAD347D-5ACD-4C99-B74B-A9C85AD731AF}" type="datetimeFigureOut">
              <a:rPr lang="en-US" smtClean="0"/>
              <a:t>5/2/2019</a:t>
            </a:fld>
            <a:endParaRPr lang="en-US" dirty="0"/>
          </a:p>
        </p:txBody>
      </p:sp>
      <p:sp>
        <p:nvSpPr>
          <p:cNvPr id="5" name="Footer Placeholder 4"/>
          <p:cNvSpPr>
            <a:spLocks noGrp="1"/>
          </p:cNvSpPr>
          <p:nvPr>
            <p:ph type="ftr" sz="quarter" idx="11"/>
          </p:nvPr>
        </p:nvSpPr>
        <p:spPr bwMode="gray">
          <a:xfrm rot="5400000">
            <a:off x="6236210" y="3264407"/>
            <a:ext cx="3859795" cy="228659"/>
          </a:xfrm>
        </p:spPr>
        <p:txBody>
          <a:bodyPr/>
          <a:lstStyle>
            <a:lvl1pPr>
              <a:defRPr b="0" i="0">
                <a:solidFill>
                  <a:schemeClr val="bg1"/>
                </a:solidFill>
              </a:defRPr>
            </a:lvl1pPr>
          </a:lstStyle>
          <a:p>
            <a:endParaRPr lang="en-US" dirty="0"/>
          </a:p>
        </p:txBody>
      </p:sp>
      <p:sp>
        <p:nvSpPr>
          <p:cNvPr id="11" name="Rectangle 10"/>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 name="Slide Number Placeholder 5"/>
          <p:cNvSpPr>
            <a:spLocks noGrp="1"/>
          </p:cNvSpPr>
          <p:nvPr>
            <p:ph type="sldNum" sz="quarter" idx="4"/>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2903030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5/2/2019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Slide Number Placeholder 5"/>
          <p:cNvSpPr>
            <a:spLocks noGrp="1"/>
          </p:cNvSpPr>
          <p:nvPr>
            <p:ph type="sldNum" sz="quarter" idx="4"/>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1285756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6" name="Group 5"/>
          <p:cNvGrpSpPr/>
          <p:nvPr/>
        </p:nvGrpSpPr>
        <p:grpSpPr>
          <a:xfrm>
            <a:off x="0" y="0"/>
            <a:ext cx="9144000" cy="6860799"/>
            <a:chOff x="0" y="0"/>
            <a:chExt cx="9144000" cy="6860799"/>
          </a:xfrm>
        </p:grpSpPr>
        <p:sp>
          <p:nvSpPr>
            <p:cNvPr id="12" name="Rectangle 11"/>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9"/>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9" name="Rectangle 8"/>
            <p:cNvSpPr/>
            <p:nvPr/>
          </p:nvSpPr>
          <p:spPr bwMode="gray">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2257588"/>
            <a:ext cx="3101765" cy="3020343"/>
          </a:xfrm>
        </p:spPr>
        <p:txBody>
          <a:bodyPr anchor="ct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5119261" y="2257587"/>
            <a:ext cx="3054653" cy="302034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smtClean="0"/>
              <a:t>5/2/2019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5" name="Rectangle 14"/>
          <p:cNvSpPr/>
          <p:nvPr/>
        </p:nvSpPr>
        <p:spPr>
          <a:xfrm>
            <a:off x="7738039" y="7605"/>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5"/>
          <p:cNvSpPr>
            <a:spLocks noGrp="1"/>
          </p:cNvSpPr>
          <p:nvPr>
            <p:ph type="sldNum" sz="quarter" idx="4"/>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3727412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endParaRPr lang="en-US" dirty="0"/>
          </a:p>
        </p:txBody>
      </p:sp>
      <p:sp>
        <p:nvSpPr>
          <p:cNvPr id="3" name="Content Placeholder 2"/>
          <p:cNvSpPr>
            <a:spLocks noGrp="1"/>
          </p:cNvSpPr>
          <p:nvPr>
            <p:ph sz="half" idx="1"/>
          </p:nvPr>
        </p:nvSpPr>
        <p:spPr>
          <a:xfrm>
            <a:off x="866440" y="2489199"/>
            <a:ext cx="3636980" cy="353060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0580" y="2489199"/>
            <a:ext cx="3636981" cy="35306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smtClean="0"/>
              <a:t>5/2/2019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8" name="Slide Number Placeholder 5"/>
          <p:cNvSpPr>
            <a:spLocks noGrp="1"/>
          </p:cNvSpPr>
          <p:nvPr>
            <p:ph type="sldNum" sz="quarter" idx="4"/>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2525582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66440" y="2494298"/>
            <a:ext cx="3636980" cy="75929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66439" y="3253588"/>
            <a:ext cx="3636981" cy="276621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0581" y="2489200"/>
            <a:ext cx="3636979" cy="75929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0581" y="3248490"/>
            <a:ext cx="3636980" cy="277131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t>5/2/2019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0" name="Slide Number Placeholder 5"/>
          <p:cNvSpPr>
            <a:spLocks noGrp="1"/>
          </p:cNvSpPr>
          <p:nvPr>
            <p:ph type="sldNum" sz="quarter" idx="12"/>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3946528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09A250-FF31-4206-8172-F9D3106AACB1}" type="datetimeFigureOut">
              <a:rPr lang="en-US" smtClean="0"/>
              <a:t>5/2/2019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4"/>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3506506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t>5/2/2019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Rectangle 5"/>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a:xfrm>
            <a:off x="7766428" y="295730"/>
            <a:ext cx="628813" cy="767687"/>
          </a:xfrm>
          <a:prstGeom prst="rect">
            <a:avLst/>
          </a:prstGeo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708801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0"/>
            <a:ext cx="9144000" cy="6860799"/>
            <a:chOff x="0" y="0"/>
            <a:chExt cx="9144000" cy="6860799"/>
          </a:xfrm>
        </p:grpSpPr>
        <p:sp>
          <p:nvSpPr>
            <p:cNvPr id="12" name="Rectangle 11"/>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447800"/>
            <a:ext cx="2712589" cy="1495588"/>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568927" y="1441182"/>
            <a:ext cx="3632850"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866440" y="3086845"/>
            <a:ext cx="2712589" cy="2938036"/>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5/2/2019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766428" y="295730"/>
            <a:ext cx="628813" cy="767687"/>
          </a:xfrm>
          <a:prstGeom prst="rect">
            <a:avLst/>
          </a:prstGeo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590127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1" name="Group 10"/>
          <p:cNvGrpSpPr/>
          <p:nvPr/>
        </p:nvGrpSpPr>
        <p:grpSpPr>
          <a:xfrm>
            <a:off x="0" y="0"/>
            <a:ext cx="9144000" cy="6860799"/>
            <a:chOff x="0" y="0"/>
            <a:chExt cx="9144000" cy="6860799"/>
          </a:xfrm>
        </p:grpSpPr>
        <p:sp>
          <p:nvSpPr>
            <p:cNvPr id="12" name="Rectangle 11"/>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51591" y="1340000"/>
            <a:ext cx="3001938" cy="161619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bwMode="gray">
          <a:xfrm>
            <a:off x="851591" y="3086100"/>
            <a:ext cx="3001938" cy="24511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5/2/2019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766428" y="295730"/>
            <a:ext cx="628813" cy="767687"/>
          </a:xfrm>
          <a:prstGeom prst="rect">
            <a:avLst/>
          </a:prstGeo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208059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1" name="Group 10"/>
          <p:cNvGrpSpPr/>
          <p:nvPr/>
        </p:nvGrpSpPr>
        <p:grpSpPr>
          <a:xfrm>
            <a:off x="0" y="0"/>
            <a:ext cx="9144000" cy="6860799"/>
            <a:chOff x="0" y="0"/>
            <a:chExt cx="9144000" cy="6860799"/>
          </a:xfrm>
        </p:grpSpPr>
        <p:sp>
          <p:nvSpPr>
            <p:cNvPr id="12" name="Rectangle 11"/>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Rectangle 8"/>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9"/>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5" y="4961453"/>
            <a:ext cx="6422002"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bwMode="gray">
          <a:xfrm>
            <a:off x="866443" y="5528191"/>
            <a:ext cx="6422003"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AAD347D-5ACD-4C99-B74B-A9C85AD731AF}" type="datetimeFigureOut">
              <a:rPr lang="en-US" smtClean="0"/>
              <a:t>5/2/2019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766428" y="295730"/>
            <a:ext cx="628813" cy="767687"/>
          </a:xfrm>
          <a:prstGeom prst="rect">
            <a:avLst/>
          </a:prstGeo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65499176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2"/>
          <p:cNvGrpSpPr/>
          <p:nvPr/>
        </p:nvGrpSpPr>
        <p:grpSpPr>
          <a:xfrm>
            <a:off x="0" y="0"/>
            <a:ext cx="9144000" cy="6860799"/>
            <a:chOff x="0" y="0"/>
            <a:chExt cx="9144000" cy="6860799"/>
          </a:xfrm>
        </p:grpSpPr>
        <p:sp>
          <p:nvSpPr>
            <p:cNvPr id="11" name="Rectangle 10"/>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927101"/>
            <a:ext cx="6422004" cy="1692720"/>
          </a:xfrm>
        </p:spPr>
        <p:txBody>
          <a:bodyPr anchor="ctr"/>
          <a:lstStyle>
            <a:lvl1pPr>
              <a:defRPr sz="3600"/>
            </a:lvl1pPr>
          </a:lstStyle>
          <a:p>
            <a:r>
              <a:rPr lang="en-US"/>
              <a:t>Click to edit Master title style</a:t>
            </a:r>
            <a:endParaRPr lang="en-US" dirty="0"/>
          </a:p>
        </p:txBody>
      </p:sp>
      <p:sp>
        <p:nvSpPr>
          <p:cNvPr id="13" name="Text Placeholder 3"/>
          <p:cNvSpPr>
            <a:spLocks noGrp="1"/>
          </p:cNvSpPr>
          <p:nvPr>
            <p:ph type="body" sz="half" idx="2"/>
          </p:nvPr>
        </p:nvSpPr>
        <p:spPr>
          <a:xfrm>
            <a:off x="866440" y="3488023"/>
            <a:ext cx="6422005" cy="2536858"/>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5/2/2019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2" name="Rectangle 11"/>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66428" y="295730"/>
            <a:ext cx="628813" cy="767687"/>
          </a:xfrm>
          <a:prstGeom prst="rect">
            <a:avLst/>
          </a:prstGeo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03812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9144000" cy="6860799"/>
            <a:chOff x="0" y="0"/>
            <a:chExt cx="9144000" cy="6860799"/>
          </a:xfrm>
        </p:grpSpPr>
        <p:sp>
          <p:nvSpPr>
            <p:cNvPr id="14" name="Rectangle 13"/>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12"/>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3"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12" name="TextBox 11"/>
          <p:cNvSpPr txBox="1"/>
          <p:nvPr/>
        </p:nvSpPr>
        <p:spPr bwMode="gray">
          <a:xfrm>
            <a:off x="7033422" y="2898648"/>
            <a:ext cx="660550" cy="1323439"/>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8000" dirty="0"/>
              <a:t>”</a:t>
            </a:r>
          </a:p>
        </p:txBody>
      </p:sp>
      <p:sp>
        <p:nvSpPr>
          <p:cNvPr id="11" name="TextBox 10"/>
          <p:cNvSpPr txBox="1"/>
          <p:nvPr/>
        </p:nvSpPr>
        <p:spPr bwMode="gray">
          <a:xfrm>
            <a:off x="651683" y="589767"/>
            <a:ext cx="601591" cy="1323439"/>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8000" dirty="0"/>
              <a:t>“</a:t>
            </a:r>
          </a:p>
        </p:txBody>
      </p:sp>
      <p:sp>
        <p:nvSpPr>
          <p:cNvPr id="2" name="Title 1"/>
          <p:cNvSpPr>
            <a:spLocks noGrp="1"/>
          </p:cNvSpPr>
          <p:nvPr>
            <p:ph type="title"/>
          </p:nvPr>
        </p:nvSpPr>
        <p:spPr>
          <a:xfrm>
            <a:off x="1128058" y="903421"/>
            <a:ext cx="6160385" cy="2895658"/>
          </a:xfrm>
        </p:spPr>
        <p:txBody>
          <a:bodyPr/>
          <a:lstStyle>
            <a:lvl1pPr>
              <a:defRPr sz="3600"/>
            </a:lvl1pPr>
          </a:lstStyle>
          <a:p>
            <a:r>
              <a:rPr lang="en-US"/>
              <a:t>Click to edit Master title style</a:t>
            </a:r>
            <a:endParaRPr lang="en-US" dirty="0"/>
          </a:p>
        </p:txBody>
      </p:sp>
      <p:sp>
        <p:nvSpPr>
          <p:cNvPr id="17" name="Text Placeholder 3"/>
          <p:cNvSpPr>
            <a:spLocks noGrp="1"/>
          </p:cNvSpPr>
          <p:nvPr>
            <p:ph type="body" sz="half" idx="13"/>
          </p:nvPr>
        </p:nvSpPr>
        <p:spPr bwMode="gray">
          <a:xfrm>
            <a:off x="1387279" y="3809278"/>
            <a:ext cx="5646142" cy="333113"/>
          </a:xfrm>
        </p:spPr>
        <p:txBody>
          <a:bodyPr>
            <a:normAutofit/>
          </a:bodyPr>
          <a:lstStyle>
            <a:lvl1pPr marL="0" indent="0">
              <a:buNone/>
              <a:defRPr lang="en-US" sz="1400" b="0" i="0" kern="1200" cap="small" dirty="0">
                <a:solidFill>
                  <a:schemeClr val="accent1"/>
                </a:solidFill>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6" name="Text Placeholder 3"/>
          <p:cNvSpPr>
            <a:spLocks noGrp="1"/>
          </p:cNvSpPr>
          <p:nvPr>
            <p:ph type="body" sz="half" idx="2"/>
          </p:nvPr>
        </p:nvSpPr>
        <p:spPr>
          <a:xfrm>
            <a:off x="866440" y="5000815"/>
            <a:ext cx="6422005" cy="1024065"/>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5/2/2019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2" name="Rectangle 21"/>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66428" y="295730"/>
            <a:ext cx="628813" cy="767687"/>
          </a:xfrm>
          <a:prstGeom prst="rect">
            <a:avLst/>
          </a:prstGeo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6262930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9144000" cy="6860799"/>
            <a:chOff x="0" y="0"/>
            <a:chExt cx="9144000" cy="6860799"/>
          </a:xfrm>
        </p:grpSpPr>
        <p:sp>
          <p:nvSpPr>
            <p:cNvPr id="10" name="Rectangle 9"/>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2057400"/>
            <a:ext cx="6422004" cy="2095500"/>
          </a:xfrm>
        </p:spPr>
        <p:txBody>
          <a:bodyPr anchor="b"/>
          <a:lstStyle>
            <a:lvl1pPr algn="l">
              <a:defRPr sz="3600" b="0" cap="none"/>
            </a:lvl1pPr>
          </a:lstStyle>
          <a:p>
            <a:r>
              <a:rPr lang="en-US"/>
              <a:t>Click to edit Master title style</a:t>
            </a:r>
            <a:endParaRPr lang="en-US" dirty="0"/>
          </a:p>
        </p:txBody>
      </p:sp>
      <p:sp>
        <p:nvSpPr>
          <p:cNvPr id="3" name="Text Placeholder 2"/>
          <p:cNvSpPr>
            <a:spLocks noGrp="1"/>
          </p:cNvSpPr>
          <p:nvPr>
            <p:ph type="body" idx="1"/>
          </p:nvPr>
        </p:nvSpPr>
        <p:spPr>
          <a:xfrm>
            <a:off x="866441" y="5024908"/>
            <a:ext cx="6422004" cy="994891"/>
          </a:xfrm>
        </p:spPr>
        <p:txBody>
          <a:bodyPr anchor="t">
            <a:normAutofit/>
          </a:bodyPr>
          <a:lstStyle>
            <a:lvl1pPr marL="0" indent="0" algn="l">
              <a:buNone/>
              <a:defRPr sz="18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smtClean="0"/>
              <a:t>5/2/2019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2" name="Rectangle 11"/>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66428" y="295730"/>
            <a:ext cx="628813" cy="767687"/>
          </a:xfrm>
          <a:prstGeom prst="rect">
            <a:avLst/>
          </a:prstGeo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1972580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1" y="922305"/>
            <a:ext cx="6423592" cy="714660"/>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66441" y="2489200"/>
            <a:ext cx="2313433"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2" name="Text Placeholder 3"/>
          <p:cNvSpPr>
            <a:spLocks noGrp="1"/>
          </p:cNvSpPr>
          <p:nvPr>
            <p:ph type="body" sz="half" idx="15"/>
          </p:nvPr>
        </p:nvSpPr>
        <p:spPr>
          <a:xfrm>
            <a:off x="866440" y="3147165"/>
            <a:ext cx="2313432" cy="2877714"/>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408472" y="2489200"/>
            <a:ext cx="2326750"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Text Placeholder 3"/>
          <p:cNvSpPr>
            <a:spLocks noGrp="1"/>
          </p:cNvSpPr>
          <p:nvPr>
            <p:ph type="body" sz="half" idx="16"/>
          </p:nvPr>
        </p:nvSpPr>
        <p:spPr>
          <a:xfrm>
            <a:off x="3408472" y="3147165"/>
            <a:ext cx="2326749" cy="2869878"/>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963820" y="2489201"/>
            <a:ext cx="2313740"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4" name="Text Placeholder 3"/>
          <p:cNvSpPr>
            <a:spLocks noGrp="1"/>
          </p:cNvSpPr>
          <p:nvPr>
            <p:ph type="body" sz="half" idx="17"/>
          </p:nvPr>
        </p:nvSpPr>
        <p:spPr>
          <a:xfrm>
            <a:off x="5963821" y="3147164"/>
            <a:ext cx="2313740"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AAD347D-5ACD-4C99-B74B-A9C85AD731AF}" type="datetimeFigureOut">
              <a:rPr lang="en-US" smtClean="0"/>
              <a:t>5/2/2019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7766428" y="295730"/>
            <a:ext cx="628813" cy="767687"/>
          </a:xfrm>
          <a:prstGeom prst="rect">
            <a:avLst/>
          </a:prstGeo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879172437"/>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1" y="927101"/>
            <a:ext cx="6423592" cy="709864"/>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81461" y="4180095"/>
            <a:ext cx="2299042"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012743" y="2486221"/>
            <a:ext cx="2021456" cy="1450321"/>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0" name="Text Placeholder 3"/>
          <p:cNvSpPr>
            <a:spLocks noGrp="1"/>
          </p:cNvSpPr>
          <p:nvPr>
            <p:ph type="body" sz="half" idx="21"/>
          </p:nvPr>
        </p:nvSpPr>
        <p:spPr>
          <a:xfrm>
            <a:off x="881461" y="4837558"/>
            <a:ext cx="2298410"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404318" y="4179596"/>
            <a:ext cx="2317790"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16"/>
          </p:nvPr>
        </p:nvSpPr>
        <p:spPr>
          <a:xfrm>
            <a:off x="3550622" y="2509453"/>
            <a:ext cx="2025182" cy="1427089"/>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19"/>
          </p:nvPr>
        </p:nvSpPr>
        <p:spPr>
          <a:xfrm>
            <a:off x="3404318" y="4837558"/>
            <a:ext cx="2330903"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963821" y="4179595"/>
            <a:ext cx="2299492"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17"/>
          </p:nvPr>
        </p:nvSpPr>
        <p:spPr>
          <a:xfrm>
            <a:off x="6104946" y="2509453"/>
            <a:ext cx="2018839" cy="1427089"/>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7" name="Text Placeholder 3"/>
          <p:cNvSpPr>
            <a:spLocks noGrp="1"/>
          </p:cNvSpPr>
          <p:nvPr>
            <p:ph type="body" sz="half" idx="20"/>
          </p:nvPr>
        </p:nvSpPr>
        <p:spPr>
          <a:xfrm>
            <a:off x="5963821" y="4837558"/>
            <a:ext cx="2299492"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1" name="Straight Connector 20"/>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AAD347D-5ACD-4C99-B74B-A9C85AD731AF}" type="datetimeFigureOut">
              <a:rPr lang="en-US" smtClean="0"/>
              <a:t>5/2/2019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7766428" y="295730"/>
            <a:ext cx="628813" cy="767687"/>
          </a:xfrm>
          <a:prstGeom prst="rect">
            <a:avLst/>
          </a:prstGeo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78234710"/>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5/2/2019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766428" y="295730"/>
            <a:ext cx="628813" cy="767687"/>
          </a:xfrm>
          <a:prstGeom prst="rect">
            <a:avLst/>
          </a:prstGeo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953018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0" y="0"/>
            <a:ext cx="9144000" cy="6860799"/>
            <a:chOff x="0" y="0"/>
            <a:chExt cx="9144000" cy="6860799"/>
          </a:xfrm>
        </p:grpSpPr>
        <p:sp>
          <p:nvSpPr>
            <p:cNvPr id="11" name="Rectangle 10"/>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8"/>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8" name="Rectangle 7"/>
            <p:cNvSpPr/>
            <p:nvPr/>
          </p:nvSpPr>
          <p:spPr bwMode="gray">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Vertical Title 1"/>
          <p:cNvSpPr>
            <a:spLocks noGrp="1"/>
          </p:cNvSpPr>
          <p:nvPr>
            <p:ph type="title" orient="vert"/>
          </p:nvPr>
        </p:nvSpPr>
        <p:spPr>
          <a:xfrm>
            <a:off x="6168970" y="1447799"/>
            <a:ext cx="1077347" cy="457199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866440" y="1447799"/>
            <a:ext cx="4417234" cy="4572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5/2/2019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66428" y="295730"/>
            <a:ext cx="628813" cy="767687"/>
          </a:xfrm>
          <a:prstGeom prst="rect">
            <a:avLst/>
          </a:prstGeo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051264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0" y="0"/>
            <a:ext cx="9144000" cy="6860799"/>
            <a:chOff x="0" y="0"/>
            <a:chExt cx="9144000" cy="6860799"/>
          </a:xfrm>
        </p:grpSpPr>
        <p:sp>
          <p:nvSpPr>
            <p:cNvPr id="25" name="Rectangle 24"/>
            <p:cNvSpPr/>
            <p:nvPr/>
          </p:nvSpPr>
          <p:spPr>
            <a:xfrm>
              <a:off x="0" y="0"/>
              <a:ext cx="9118832"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18"/>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Placeholder 1"/>
          <p:cNvSpPr>
            <a:spLocks noGrp="1"/>
          </p:cNvSpPr>
          <p:nvPr>
            <p:ph type="title"/>
          </p:nvPr>
        </p:nvSpPr>
        <p:spPr bwMode="gray">
          <a:xfrm>
            <a:off x="866440" y="927099"/>
            <a:ext cx="6343202" cy="70986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66441" y="2489200"/>
            <a:ext cx="6343201" cy="3530600"/>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39638" y="6365499"/>
            <a:ext cx="990599" cy="228659"/>
          </a:xfrm>
          <a:prstGeom prst="rect">
            <a:avLst/>
          </a:prstGeom>
        </p:spPr>
        <p:txBody>
          <a:bodyPr vert="horz" lIns="91440" tIns="45720" rIns="91440" bIns="45720" rtlCol="0" anchor="b"/>
          <a:lstStyle>
            <a:lvl1pPr algn="r">
              <a:defRPr sz="900" b="1" i="0">
                <a:solidFill>
                  <a:schemeClr val="accent1"/>
                </a:solidFill>
                <a:latin typeface="+mn-lt"/>
              </a:defRPr>
            </a:lvl1pPr>
          </a:lstStyle>
          <a:p>
            <a:fld id="{4AAD347D-5ACD-4C99-B74B-A9C85AD731AF}" type="datetimeFigureOut">
              <a:rPr lang="en-US" smtClean="0"/>
              <a:t>5/2/2019</a:t>
            </a:fld>
            <a:endParaRPr lang="en-US" dirty="0"/>
          </a:p>
        </p:txBody>
      </p:sp>
      <p:sp>
        <p:nvSpPr>
          <p:cNvPr id="5" name="Footer Placeholder 4"/>
          <p:cNvSpPr>
            <a:spLocks noGrp="1"/>
          </p:cNvSpPr>
          <p:nvPr>
            <p:ph type="ftr" sz="quarter" idx="3"/>
          </p:nvPr>
        </p:nvSpPr>
        <p:spPr>
          <a:xfrm>
            <a:off x="590843" y="6365498"/>
            <a:ext cx="3859795" cy="228660"/>
          </a:xfrm>
          <a:prstGeom prst="rect">
            <a:avLst/>
          </a:prstGeom>
        </p:spPr>
        <p:txBody>
          <a:bodyPr vert="horz" lIns="91440" tIns="45720" rIns="91440" bIns="45720" rtlCol="0" anchor="b"/>
          <a:lstStyle>
            <a:lvl1pPr algn="l">
              <a:defRPr sz="900" b="1" i="0">
                <a:solidFill>
                  <a:schemeClr val="accent1"/>
                </a:solidFill>
              </a:defRPr>
            </a:lvl1pPr>
          </a:lstStyle>
          <a:p>
            <a:endParaRPr lang="en-US" dirty="0"/>
          </a:p>
        </p:txBody>
      </p:sp>
      <p:sp>
        <p:nvSpPr>
          <p:cNvPr id="22" name="Rectangle 21"/>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0" name="Slide Number Placeholder 5"/>
          <p:cNvSpPr>
            <a:spLocks noGrp="1"/>
          </p:cNvSpPr>
          <p:nvPr>
            <p:ph type="sldNum" sz="quarter" idx="4"/>
          </p:nvPr>
        </p:nvSpPr>
        <p:spPr bwMode="auto">
          <a:xfrm>
            <a:off x="7678616" y="295730"/>
            <a:ext cx="791308"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3969633109"/>
      </p:ext>
    </p:extLst>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Lst>
  <p:hf sldNum="0" hdr="0" ftr="0" dt="0"/>
  <p:txStyles>
    <p:titleStyle>
      <a:lvl1pPr algn="l" defTabSz="457200" rtl="0" eaLnBrk="1" latinLnBrk="0" hangingPunct="1">
        <a:spcBef>
          <a:spcPct val="0"/>
        </a:spcBef>
        <a:buNone/>
        <a:defRPr sz="32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Quality Improvement Plan</a:t>
            </a:r>
          </a:p>
        </p:txBody>
      </p:sp>
      <p:sp>
        <p:nvSpPr>
          <p:cNvPr id="3" name="Subtitle 2"/>
          <p:cNvSpPr>
            <a:spLocks noGrp="1"/>
          </p:cNvSpPr>
          <p:nvPr>
            <p:ph type="subTitle" idx="1"/>
          </p:nvPr>
        </p:nvSpPr>
        <p:spPr/>
        <p:txBody>
          <a:bodyPr/>
          <a:lstStyle/>
          <a:p>
            <a:endParaRPr lang="en-US" dirty="0"/>
          </a:p>
          <a:p>
            <a:r>
              <a:rPr lang="en-US" dirty="0"/>
              <a:t> </a:t>
            </a:r>
          </a:p>
        </p:txBody>
      </p:sp>
    </p:spTree>
    <p:extLst>
      <p:ext uri="{BB962C8B-B14F-4D97-AF65-F5344CB8AC3E}">
        <p14:creationId xmlns:p14="http://schemas.microsoft.com/office/powerpoint/2010/main" val="351294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Quality Improvement Plan</a:t>
            </a:r>
          </a:p>
        </p:txBody>
      </p:sp>
      <p:sp>
        <p:nvSpPr>
          <p:cNvPr id="3" name="Content Placeholder 2"/>
          <p:cNvSpPr>
            <a:spLocks noGrp="1"/>
          </p:cNvSpPr>
          <p:nvPr>
            <p:ph idx="1"/>
          </p:nvPr>
        </p:nvSpPr>
        <p:spPr>
          <a:xfrm>
            <a:off x="866441" y="2489199"/>
            <a:ext cx="7762404" cy="3883025"/>
          </a:xfrm>
        </p:spPr>
        <p:txBody>
          <a:bodyPr>
            <a:normAutofit/>
          </a:bodyPr>
          <a:lstStyle/>
          <a:p>
            <a:pPr marL="0" indent="0">
              <a:buNone/>
            </a:pPr>
            <a:r>
              <a:rPr lang="en-US" sz="1400" b="1" dirty="0" smtClean="0">
                <a:latin typeface="Times New Roman" panose="02020603050405020304" pitchFamily="18" charset="0"/>
                <a:cs typeface="Times New Roman" panose="02020603050405020304" pitchFamily="18" charset="0"/>
              </a:rPr>
              <a:t>Abstract</a:t>
            </a:r>
            <a:endParaRPr lang="en-US" sz="1400" dirty="0">
              <a:latin typeface="Times New Roman" panose="02020603050405020304" pitchFamily="18" charset="0"/>
              <a:cs typeface="Times New Roman" panose="02020603050405020304" pitchFamily="18" charset="0"/>
            </a:endParaRPr>
          </a:p>
          <a:p>
            <a:pPr marL="0" indent="0">
              <a:buNone/>
            </a:pPr>
            <a:r>
              <a:rPr lang="en-US" sz="1400" dirty="0">
                <a:latin typeface="Times New Roman" panose="02020603050405020304" pitchFamily="18" charset="0"/>
                <a:cs typeface="Times New Roman" panose="02020603050405020304" pitchFamily="18" charset="0"/>
              </a:rPr>
              <a:t>Providing quality health care is a priority to every nurse as well as other practitioners in the health sector. To ensure that health care service provision meets the quality standards it is essential to incorporate a quality improvement plan. </a:t>
            </a:r>
          </a:p>
          <a:p>
            <a:pPr marL="0" indent="0">
              <a:buNone/>
            </a:pPr>
            <a:r>
              <a:rPr lang="en-US" sz="1400" dirty="0">
                <a:latin typeface="Times New Roman" panose="02020603050405020304" pitchFamily="18" charset="0"/>
                <a:cs typeface="Times New Roman" panose="02020603050405020304" pitchFamily="18" charset="0"/>
              </a:rPr>
              <a:t> Quality improvement according to the CDC is defined as the activities that aim in achieving the Quadruple aim which include; affordability in health care provision, improvement of population health and delivering the best experience for patients. A quality improvement plan entails a set of events and programs outlined to ensure that the quality in service provision is improved. This plan acts as a guideline on what to adhere to ensure that a nurse offers high quality health care services. The quality improvement plan serves as a minimum requirement to ensure that a patient is satisfied with the quality of health care service offered to him or her.</a:t>
            </a:r>
          </a:p>
          <a:p>
            <a:pPr marL="0" indent="0">
              <a:buNone/>
            </a:pPr>
            <a:endParaRPr lang="en-US" dirty="0"/>
          </a:p>
        </p:txBody>
      </p:sp>
    </p:spTree>
    <p:extLst>
      <p:ext uri="{BB962C8B-B14F-4D97-AF65-F5344CB8AC3E}">
        <p14:creationId xmlns:p14="http://schemas.microsoft.com/office/powerpoint/2010/main" val="2785792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Quality Improvement Plan</a:t>
            </a:r>
          </a:p>
        </p:txBody>
      </p:sp>
      <p:sp>
        <p:nvSpPr>
          <p:cNvPr id="3" name="Content Placeholder 2"/>
          <p:cNvSpPr>
            <a:spLocks noGrp="1"/>
          </p:cNvSpPr>
          <p:nvPr>
            <p:ph idx="1"/>
          </p:nvPr>
        </p:nvSpPr>
        <p:spPr>
          <a:xfrm>
            <a:off x="866440" y="2240924"/>
            <a:ext cx="7749525" cy="4146998"/>
          </a:xfrm>
        </p:spPr>
        <p:txBody>
          <a:bodyPr>
            <a:normAutofit fontScale="92500" lnSpcReduction="10000"/>
          </a:bodyPr>
          <a:lstStyle/>
          <a:p>
            <a:pPr marL="0" indent="0">
              <a:buNone/>
            </a:pPr>
            <a:r>
              <a:rPr lang="en-US" sz="1500" b="1" dirty="0">
                <a:latin typeface="Times New Roman" panose="02020603050405020304" pitchFamily="18" charset="0"/>
                <a:cs typeface="Times New Roman" panose="02020603050405020304" pitchFamily="18" charset="0"/>
              </a:rPr>
              <a:t>Essentials of a good quality improvement plan in continuous quality improvement program</a:t>
            </a:r>
            <a:endParaRPr lang="en-US" sz="1500" dirty="0">
              <a:latin typeface="Times New Roman" panose="02020603050405020304" pitchFamily="18" charset="0"/>
              <a:cs typeface="Times New Roman" panose="02020603050405020304" pitchFamily="18" charset="0"/>
            </a:endParaRPr>
          </a:p>
          <a:p>
            <a:pPr marL="0" indent="0">
              <a:buNone/>
            </a:pPr>
            <a:r>
              <a:rPr lang="en-US" sz="1500" dirty="0" smtClean="0">
                <a:latin typeface="Times New Roman" panose="02020603050405020304" pitchFamily="18" charset="0"/>
                <a:cs typeface="Times New Roman" panose="02020603050405020304" pitchFamily="18" charset="0"/>
              </a:rPr>
              <a:t>As </a:t>
            </a:r>
            <a:r>
              <a:rPr lang="en-US" sz="1500" dirty="0">
                <a:latin typeface="Times New Roman" panose="02020603050405020304" pitchFamily="18" charset="0"/>
                <a:cs typeface="Times New Roman" panose="02020603050405020304" pitchFamily="18" charset="0"/>
              </a:rPr>
              <a:t>earlier indicated a quality improvement plan is a sequence of events and actions to achieve high quality health care service provision. In developing a sustainable and efficient quality improvement plan there is need to identify the features that are aligned to an effective quality improvement plan. These features include;</a:t>
            </a:r>
          </a:p>
          <a:p>
            <a:r>
              <a:rPr lang="en-US" sz="1500" dirty="0">
                <a:latin typeface="Times New Roman" panose="02020603050405020304" pitchFamily="18" charset="0"/>
                <a:cs typeface="Times New Roman" panose="02020603050405020304" pitchFamily="18" charset="0"/>
              </a:rPr>
              <a:t>Presence of Analytics platforms</a:t>
            </a:r>
          </a:p>
          <a:p>
            <a:pPr marL="0" indent="0">
              <a:buNone/>
            </a:pPr>
            <a:r>
              <a:rPr lang="en-US" sz="1500" dirty="0">
                <a:latin typeface="Times New Roman" panose="02020603050405020304" pitchFamily="18" charset="0"/>
                <a:cs typeface="Times New Roman" panose="02020603050405020304" pitchFamily="18" charset="0"/>
              </a:rPr>
              <a:t>Analytics platforms provide a basis on evaluating patient experience, quality of health care as well as the cost associated with accessing health care services. For an effective quality improvement plan there is need to integrate quality improvement methodologies and teams with analytics. This integrations allows sharing of information, validity in measurements as well as the capacity to determine a relationship between improvement and interventions.</a:t>
            </a:r>
          </a:p>
          <a:p>
            <a:r>
              <a:rPr lang="en-US" sz="1500" dirty="0">
                <a:latin typeface="Times New Roman" panose="02020603050405020304" pitchFamily="18" charset="0"/>
                <a:cs typeface="Times New Roman" panose="02020603050405020304" pitchFamily="18" charset="0"/>
              </a:rPr>
              <a:t>Adaptive leadership, governance and culture</a:t>
            </a:r>
          </a:p>
          <a:p>
            <a:pPr marL="0" indent="0">
              <a:buNone/>
            </a:pPr>
            <a:r>
              <a:rPr lang="en-US" sz="1500" dirty="0">
                <a:latin typeface="Times New Roman" panose="02020603050405020304" pitchFamily="18" charset="0"/>
                <a:cs typeface="Times New Roman" panose="02020603050405020304" pitchFamily="18" charset="0"/>
              </a:rPr>
              <a:t>Quality improvement is a continuous plan that entails change strategies. Therefore for an effective implementation of quality improvement plan the management team has to support the initiative. The management has to be flexible in to adapting to the rapid changes in the dynamics of the health care systems. A culture of adaptability to change should be cultivated in the health care facilities to ensure that change strategies are implemented smoothly.</a:t>
            </a:r>
          </a:p>
          <a:p>
            <a:pPr marL="0" indent="0">
              <a:buNone/>
            </a:pPr>
            <a:endParaRPr lang="en-US" sz="1200" dirty="0">
              <a:latin typeface="Times New Roman" panose="02020603050405020304" pitchFamily="18" charset="0"/>
              <a:cs typeface="Times New Roman" panose="02020603050405020304" pitchFamily="18" charset="0"/>
            </a:endParaRPr>
          </a:p>
          <a:p>
            <a:pPr marL="0" indent="457200">
              <a:lnSpc>
                <a:spcPct val="200000"/>
              </a:lnSpc>
              <a:buNone/>
            </a:pP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2863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Quality Improvement Plan</a:t>
            </a:r>
          </a:p>
        </p:txBody>
      </p:sp>
      <p:sp>
        <p:nvSpPr>
          <p:cNvPr id="3" name="Content Placeholder 2"/>
          <p:cNvSpPr>
            <a:spLocks noGrp="1"/>
          </p:cNvSpPr>
          <p:nvPr>
            <p:ph idx="1"/>
          </p:nvPr>
        </p:nvSpPr>
        <p:spPr>
          <a:xfrm>
            <a:off x="502276" y="2653048"/>
            <a:ext cx="8126569" cy="2975020"/>
          </a:xfrm>
        </p:spPr>
        <p:txBody>
          <a:bodyPr>
            <a:noAutofit/>
          </a:bodyPr>
          <a:lstStyle/>
          <a:p>
            <a:r>
              <a:rPr lang="en-US" sz="1400" dirty="0" smtClean="0">
                <a:latin typeface="Times New Roman" panose="02020603050405020304" pitchFamily="18" charset="0"/>
                <a:cs typeface="Times New Roman" panose="02020603050405020304" pitchFamily="18" charset="0"/>
              </a:rPr>
              <a:t>Financial </a:t>
            </a:r>
            <a:r>
              <a:rPr lang="en-US" sz="1400" dirty="0">
                <a:latin typeface="Times New Roman" panose="02020603050405020304" pitchFamily="18" charset="0"/>
                <a:cs typeface="Times New Roman" panose="02020603050405020304" pitchFamily="18" charset="0"/>
              </a:rPr>
              <a:t>alignment</a:t>
            </a:r>
          </a:p>
          <a:p>
            <a:pPr marL="0" indent="0">
              <a:buNone/>
            </a:pPr>
            <a:r>
              <a:rPr lang="en-US" sz="1400" dirty="0">
                <a:latin typeface="Times New Roman" panose="02020603050405020304" pitchFamily="18" charset="0"/>
                <a:cs typeface="Times New Roman" panose="02020603050405020304" pitchFamily="18" charset="0"/>
              </a:rPr>
              <a:t>It is important for a quality improvement plan to be feasible with the financial payment approach. The initiative to improve quality must be at par with the financial payment models and incentives. Financial alignment helps in curbing waste, inefficiencies in operations as well as clinical variations.</a:t>
            </a:r>
          </a:p>
          <a:p>
            <a:r>
              <a:rPr lang="en-US" sz="1400" dirty="0">
                <a:latin typeface="Times New Roman" panose="02020603050405020304" pitchFamily="18" charset="0"/>
                <a:cs typeface="Times New Roman" panose="02020603050405020304" pitchFamily="18" charset="0"/>
              </a:rPr>
              <a:t>Evidence and consensus based best practices.</a:t>
            </a:r>
          </a:p>
          <a:p>
            <a:pPr marL="0" indent="0">
              <a:buNone/>
            </a:pPr>
            <a:r>
              <a:rPr lang="en-US" sz="1400" dirty="0">
                <a:latin typeface="Times New Roman" panose="02020603050405020304" pitchFamily="18" charset="0"/>
                <a:cs typeface="Times New Roman" panose="02020603050405020304" pitchFamily="18" charset="0"/>
              </a:rPr>
              <a:t>These practices form the basis of quality improvement in the health care sector(Health Catalyst, n.d., p. xx).</a:t>
            </a:r>
          </a:p>
          <a:p>
            <a:pPr marL="0" indent="0">
              <a:buNone/>
            </a:pPr>
            <a:r>
              <a:rPr lang="en-US" sz="1400" dirty="0">
                <a:latin typeface="Times New Roman" panose="02020603050405020304" pitchFamily="18" charset="0"/>
                <a:cs typeface="Times New Roman" panose="02020603050405020304" pitchFamily="18" charset="0"/>
              </a:rPr>
              <a:t>After identifying the essentials in a successful, there is need to establish the components to be embraced in the plan. They include; identification of the existing problem in the health care facility, coming up with a goal that is to curb the problem at hand as well as anticipated future problems , establishing the activities that will help achieve the desired goals as well as developing the measures such as the structural measures, process measures and outcome measures.</a:t>
            </a:r>
          </a:p>
          <a:p>
            <a:pPr marL="0" indent="0">
              <a:buNone/>
            </a:pPr>
            <a:endParaRPr lang="en-US" sz="1400" dirty="0">
              <a:latin typeface="Times New Roman" panose="02020603050405020304" pitchFamily="18" charset="0"/>
              <a:cs typeface="Times New Roman" panose="02020603050405020304" pitchFamily="18" charset="0"/>
            </a:endParaRPr>
          </a:p>
          <a:p>
            <a:pPr marL="0" indent="457200">
              <a:lnSpc>
                <a:spcPct val="200000"/>
              </a:lnSpc>
              <a:buNone/>
            </a:pPr>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51738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Quality Improvement Plan</a:t>
            </a:r>
          </a:p>
        </p:txBody>
      </p:sp>
      <p:sp>
        <p:nvSpPr>
          <p:cNvPr id="3" name="Content Placeholder 2"/>
          <p:cNvSpPr>
            <a:spLocks noGrp="1"/>
          </p:cNvSpPr>
          <p:nvPr>
            <p:ph idx="1"/>
          </p:nvPr>
        </p:nvSpPr>
        <p:spPr>
          <a:xfrm>
            <a:off x="476518" y="2489200"/>
            <a:ext cx="8190963" cy="3530600"/>
          </a:xfrm>
        </p:spPr>
        <p:txBody>
          <a:bodyPr>
            <a:normAutofit fontScale="40000" lnSpcReduction="20000"/>
          </a:bodyPr>
          <a:lstStyle/>
          <a:p>
            <a:pPr marL="0" indent="0">
              <a:buNone/>
            </a:pPr>
            <a:r>
              <a:rPr lang="en-US" sz="3500" b="1" dirty="0">
                <a:latin typeface="Times New Roman" panose="02020603050405020304" pitchFamily="18" charset="0"/>
                <a:cs typeface="Times New Roman" panose="02020603050405020304" pitchFamily="18" charset="0"/>
              </a:rPr>
              <a:t>Quality improvement methods</a:t>
            </a:r>
            <a:endParaRPr lang="en-US" sz="3500" dirty="0">
              <a:latin typeface="Times New Roman" panose="02020603050405020304" pitchFamily="18" charset="0"/>
              <a:cs typeface="Times New Roman" panose="02020603050405020304" pitchFamily="18" charset="0"/>
            </a:endParaRPr>
          </a:p>
          <a:p>
            <a:pPr marL="0" indent="0">
              <a:buNone/>
            </a:pPr>
            <a:r>
              <a:rPr lang="en-US" sz="3500" dirty="0">
                <a:latin typeface="Times New Roman" panose="02020603050405020304" pitchFamily="18" charset="0"/>
                <a:cs typeface="Times New Roman" panose="02020603050405020304" pitchFamily="18" charset="0"/>
              </a:rPr>
              <a:t>There are various ways in which the quality of health care provision can be improved in relation to a bio psychosocial model. The bio psychosocial model suggests that health is influenced by behavioral factors such as lifestyle practices, biological features such as genes and the social conditions of an individual such as the social environment they are currently existing in.</a:t>
            </a:r>
          </a:p>
          <a:p>
            <a:pPr marL="0" indent="0">
              <a:buNone/>
            </a:pPr>
            <a:r>
              <a:rPr lang="en-US" sz="3500" dirty="0">
                <a:latin typeface="Times New Roman" panose="02020603050405020304" pitchFamily="18" charset="0"/>
                <a:cs typeface="Times New Roman" panose="02020603050405020304" pitchFamily="18" charset="0"/>
              </a:rPr>
              <a:t>Based on the model the following tools can be used in improving the quality of care. These tools include; the institute of health improvement and the Lean and Six sigma tool. The institute of health improvement (IHI) is a default model that is best suited while introducing change. The model works around achieving quality improvement in health care by putting into considerations of the essentials of an effective quality improvement plan to conform to the standards set.</a:t>
            </a:r>
          </a:p>
          <a:p>
            <a:pPr marL="0" indent="0">
              <a:buNone/>
            </a:pPr>
            <a:r>
              <a:rPr lang="en-US" sz="3500" dirty="0" smtClean="0">
                <a:latin typeface="Times New Roman" panose="02020603050405020304" pitchFamily="18" charset="0"/>
                <a:cs typeface="Times New Roman" panose="02020603050405020304" pitchFamily="18" charset="0"/>
              </a:rPr>
              <a:t>The IHI model has the following steps; developing an aim, establishing a goal, brainstorming followed by the Plan-Do-Study-Act cycles. In relation to the bio psychosocial model specifically the psychological factors the IHI method can be utilized as follows;</a:t>
            </a:r>
          </a:p>
          <a:p>
            <a:r>
              <a:rPr lang="en-US" sz="3500" dirty="0" smtClean="0">
                <a:latin typeface="Times New Roman" panose="02020603050405020304" pitchFamily="18" charset="0"/>
                <a:cs typeface="Times New Roman" panose="02020603050405020304" pitchFamily="18" charset="0"/>
              </a:rPr>
              <a:t>Developing an aim such as ensuring that giving much control to patients can have a psychological impact. In giving control to patients they feel comfortable to air their grievances hence making it easy to identify an existing problem. Such an aim contributes towards improving the patient’s experience.</a:t>
            </a:r>
          </a:p>
          <a:p>
            <a:pPr marL="0" indent="457200">
              <a:lnSpc>
                <a:spcPct val="200000"/>
              </a:lnSpc>
              <a:buNone/>
            </a:pP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3376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Quality Improvement Plan</a:t>
            </a:r>
          </a:p>
        </p:txBody>
      </p:sp>
      <p:sp>
        <p:nvSpPr>
          <p:cNvPr id="3" name="Content Placeholder 2"/>
          <p:cNvSpPr>
            <a:spLocks noGrp="1"/>
          </p:cNvSpPr>
          <p:nvPr>
            <p:ph idx="1"/>
          </p:nvPr>
        </p:nvSpPr>
        <p:spPr>
          <a:xfrm>
            <a:off x="579549" y="2489199"/>
            <a:ext cx="8049296" cy="3898721"/>
          </a:xfrm>
        </p:spPr>
        <p:txBody>
          <a:bodyPr>
            <a:normAutofit fontScale="55000" lnSpcReduction="20000"/>
          </a:bodyPr>
          <a:lstStyle/>
          <a:p>
            <a:pPr marL="0" indent="0">
              <a:buNone/>
            </a:pPr>
            <a:endParaRPr lang="en-US" dirty="0" smtClean="0"/>
          </a:p>
          <a:p>
            <a:r>
              <a:rPr lang="en-US" sz="2500" dirty="0" smtClean="0">
                <a:latin typeface="Times New Roman" panose="02020603050405020304" pitchFamily="18" charset="0"/>
                <a:cs typeface="Times New Roman" panose="02020603050405020304" pitchFamily="18" charset="0"/>
              </a:rPr>
              <a:t>Establishing a goal. In regard to psychological factors a suitable example is 80% psychological evaluation of all the patients that visit the health facility. Incorporation of such a goal creates better understanding of the root of a certain problem or condition therefore improving the health </a:t>
            </a:r>
          </a:p>
          <a:p>
            <a:r>
              <a:rPr lang="en-US" sz="2500" dirty="0" smtClean="0">
                <a:latin typeface="Times New Roman" panose="02020603050405020304" pitchFamily="18" charset="0"/>
                <a:cs typeface="Times New Roman" panose="02020603050405020304" pitchFamily="18" charset="0"/>
              </a:rPr>
              <a:t>Brainstorming involves interprofessional team work to achieve the desired goal. In the above case the idea would be to initialize the evaluation at the triage.</a:t>
            </a:r>
          </a:p>
          <a:p>
            <a:r>
              <a:rPr lang="en-US" sz="2500" dirty="0" smtClean="0">
                <a:latin typeface="Times New Roman" panose="02020603050405020304" pitchFamily="18" charset="0"/>
                <a:cs typeface="Times New Roman" panose="02020603050405020304" pitchFamily="18" charset="0"/>
              </a:rPr>
              <a:t>PDSA cycles involve small changes as health care provision continues </a:t>
            </a:r>
          </a:p>
          <a:p>
            <a:pPr marL="0" indent="0">
              <a:buNone/>
            </a:pPr>
            <a:endParaRPr lang="en-US" sz="2500" dirty="0" smtClean="0">
              <a:latin typeface="Times New Roman" panose="02020603050405020304" pitchFamily="18" charset="0"/>
              <a:cs typeface="Times New Roman" panose="02020603050405020304" pitchFamily="18" charset="0"/>
            </a:endParaRPr>
          </a:p>
          <a:p>
            <a:pPr marL="0" indent="0">
              <a:buNone/>
            </a:pPr>
            <a:r>
              <a:rPr lang="en-US" sz="2500" dirty="0" smtClean="0">
                <a:latin typeface="Times New Roman" panose="02020603050405020304" pitchFamily="18" charset="0"/>
                <a:cs typeface="Times New Roman" panose="02020603050405020304" pitchFamily="18" charset="0"/>
              </a:rPr>
              <a:t>The Lean sigma on the other hand involves; definition of the problem, measuring performance, analyzing the process, improving the process and finally control measures to ensure that improvements run </a:t>
            </a:r>
            <a:r>
              <a:rPr lang="en-US" sz="2500" dirty="0">
                <a:latin typeface="Times New Roman" panose="02020603050405020304" pitchFamily="18" charset="0"/>
                <a:cs typeface="Times New Roman" panose="02020603050405020304" pitchFamily="18" charset="0"/>
              </a:rPr>
              <a:t>smoothly(NIDDK, 2016).</a:t>
            </a:r>
            <a:endParaRPr lang="en-US" sz="2500" dirty="0" smtClean="0">
              <a:latin typeface="Times New Roman" panose="02020603050405020304" pitchFamily="18" charset="0"/>
              <a:cs typeface="Times New Roman" panose="02020603050405020304" pitchFamily="18" charset="0"/>
            </a:endParaRPr>
          </a:p>
          <a:p>
            <a:pPr marL="0" indent="0">
              <a:buNone/>
            </a:pPr>
            <a:r>
              <a:rPr lang="en-US" sz="2500" dirty="0" smtClean="0">
                <a:latin typeface="Times New Roman" panose="02020603050405020304" pitchFamily="18" charset="0"/>
                <a:cs typeface="Times New Roman" panose="02020603050405020304" pitchFamily="18" charset="0"/>
              </a:rPr>
              <a:t>In realizing the goals set to be achieved after implementing the above quality improvement methods it is evident that these methods are likely to achieve the set objectives. Evidence that support the above statement include cases while dealing with keeping of records of patients. Following the IHI model, the hospitals developed the aim to make it easier to access records of patients. They then established a goal which is a 90% automation process of records. In terms of brainstorming it involved having security frameworks to ensure that access to files is limited. The process of implementing the goal was done in PDSA cycles to ensure that health care provision was not interrupted.</a:t>
            </a:r>
          </a:p>
        </p:txBody>
      </p:sp>
    </p:spTree>
    <p:extLst>
      <p:ext uri="{BB962C8B-B14F-4D97-AF65-F5344CB8AC3E}">
        <p14:creationId xmlns:p14="http://schemas.microsoft.com/office/powerpoint/2010/main" val="3453616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Quality Improvement Plan</a:t>
            </a:r>
          </a:p>
        </p:txBody>
      </p:sp>
      <p:sp>
        <p:nvSpPr>
          <p:cNvPr id="3" name="Content Placeholder 2"/>
          <p:cNvSpPr>
            <a:spLocks noGrp="1"/>
          </p:cNvSpPr>
          <p:nvPr>
            <p:ph idx="1"/>
          </p:nvPr>
        </p:nvSpPr>
        <p:spPr>
          <a:xfrm>
            <a:off x="592428" y="2489200"/>
            <a:ext cx="8036417" cy="3847206"/>
          </a:xfrm>
        </p:spPr>
        <p:txBody>
          <a:bodyPr>
            <a:normAutofit/>
          </a:bodyPr>
          <a:lstStyle/>
          <a:p>
            <a:pPr marL="0" indent="0">
              <a:buNone/>
            </a:pPr>
            <a:r>
              <a:rPr lang="en-US" sz="1400" b="1" dirty="0" smtClean="0">
                <a:latin typeface="Times New Roman" panose="02020603050405020304" pitchFamily="18" charset="0"/>
                <a:cs typeface="Times New Roman" panose="02020603050405020304" pitchFamily="18" charset="0"/>
              </a:rPr>
              <a:t>Change </a:t>
            </a:r>
            <a:r>
              <a:rPr lang="en-US" sz="1400" b="1" dirty="0">
                <a:latin typeface="Times New Roman" panose="02020603050405020304" pitchFamily="18" charset="0"/>
                <a:cs typeface="Times New Roman" panose="02020603050405020304" pitchFamily="18" charset="0"/>
              </a:rPr>
              <a:t>strategies in relation to quality improvement plan </a:t>
            </a:r>
            <a:endParaRPr lang="en-US" sz="1400" dirty="0">
              <a:latin typeface="Times New Roman" panose="02020603050405020304" pitchFamily="18" charset="0"/>
              <a:cs typeface="Times New Roman" panose="02020603050405020304" pitchFamily="18" charset="0"/>
            </a:endParaRPr>
          </a:p>
          <a:p>
            <a:pPr marL="0" indent="0">
              <a:buNone/>
            </a:pPr>
            <a:r>
              <a:rPr lang="en-US" sz="1400" dirty="0">
                <a:latin typeface="Times New Roman" panose="02020603050405020304" pitchFamily="18" charset="0"/>
                <a:cs typeface="Times New Roman" panose="02020603050405020304" pitchFamily="18" charset="0"/>
              </a:rPr>
              <a:t>Change strategies are inevitable when it comes to developing of an efficient quality improvement plan that is aligned to the continuous improvement program in health care.</a:t>
            </a:r>
          </a:p>
          <a:p>
            <a:pPr marL="0" indent="0">
              <a:buNone/>
            </a:pPr>
            <a:r>
              <a:rPr lang="en-US" sz="1400" dirty="0">
                <a:latin typeface="Times New Roman" panose="02020603050405020304" pitchFamily="18" charset="0"/>
                <a:cs typeface="Times New Roman" panose="02020603050405020304" pitchFamily="18" charset="0"/>
              </a:rPr>
              <a:t>These change strategies include;</a:t>
            </a:r>
          </a:p>
          <a:p>
            <a:pPr lvl="0"/>
            <a:r>
              <a:rPr lang="en-US" sz="1400" dirty="0">
                <a:latin typeface="Times New Roman" panose="02020603050405020304" pitchFamily="18" charset="0"/>
                <a:cs typeface="Times New Roman" panose="02020603050405020304" pitchFamily="18" charset="0"/>
              </a:rPr>
              <a:t>Setting up of metrics ensure that improvement and desired outcomes are reviewed.</a:t>
            </a:r>
          </a:p>
          <a:p>
            <a:pPr lvl="0"/>
            <a:r>
              <a:rPr lang="en-US" sz="1400" dirty="0">
                <a:latin typeface="Times New Roman" panose="02020603050405020304" pitchFamily="18" charset="0"/>
                <a:cs typeface="Times New Roman" panose="02020603050405020304" pitchFamily="18" charset="0"/>
              </a:rPr>
              <a:t>Incorporation of health information technology to enhance service delivery in the health care facilities hence realizing patient satisfaction.</a:t>
            </a:r>
          </a:p>
          <a:p>
            <a:pPr lvl="0"/>
            <a:r>
              <a:rPr lang="en-US" sz="1400" dirty="0">
                <a:latin typeface="Times New Roman" panose="02020603050405020304" pitchFamily="18" charset="0"/>
                <a:cs typeface="Times New Roman" panose="02020603050405020304" pitchFamily="18" charset="0"/>
              </a:rPr>
              <a:t>Ensuring that all stakeholders participate in coming up with the quality improvement </a:t>
            </a:r>
            <a:r>
              <a:rPr lang="en-US" sz="1400" dirty="0" smtClean="0">
                <a:latin typeface="Times New Roman" panose="02020603050405020304" pitchFamily="18" charset="0"/>
                <a:cs typeface="Times New Roman" panose="02020603050405020304" pitchFamily="18" charset="0"/>
              </a:rPr>
              <a:t>plan..</a:t>
            </a:r>
            <a:endParaRPr lang="en-US" sz="1400" dirty="0">
              <a:latin typeface="Times New Roman" panose="02020603050405020304" pitchFamily="18" charset="0"/>
              <a:cs typeface="Times New Roman" panose="02020603050405020304" pitchFamily="18" charset="0"/>
            </a:endParaRPr>
          </a:p>
          <a:p>
            <a:pPr lvl="0"/>
            <a:r>
              <a:rPr lang="en-US" sz="1400" dirty="0">
                <a:latin typeface="Times New Roman" panose="02020603050405020304" pitchFamily="18" charset="0"/>
                <a:cs typeface="Times New Roman" panose="02020603050405020304" pitchFamily="18" charset="0"/>
              </a:rPr>
              <a:t>Identifying a formal model for quality improvement to ensure that the service provision in your facility is universally acceptable(Safety Net Medical Home, n.d.).</a:t>
            </a:r>
          </a:p>
        </p:txBody>
      </p:sp>
    </p:spTree>
    <p:extLst>
      <p:ext uri="{BB962C8B-B14F-4D97-AF65-F5344CB8AC3E}">
        <p14:creationId xmlns:p14="http://schemas.microsoft.com/office/powerpoint/2010/main" val="585362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Quality Improvement Plan</a:t>
            </a:r>
          </a:p>
        </p:txBody>
      </p:sp>
      <p:sp>
        <p:nvSpPr>
          <p:cNvPr id="3" name="Content Placeholder 2"/>
          <p:cNvSpPr>
            <a:spLocks noGrp="1"/>
          </p:cNvSpPr>
          <p:nvPr>
            <p:ph idx="1"/>
          </p:nvPr>
        </p:nvSpPr>
        <p:spPr>
          <a:xfrm>
            <a:off x="592428" y="2202287"/>
            <a:ext cx="8036417" cy="4275786"/>
          </a:xfrm>
        </p:spPr>
        <p:txBody>
          <a:bodyPr>
            <a:noAutofit/>
          </a:bodyPr>
          <a:lstStyle/>
          <a:p>
            <a:pPr marL="0" indent="0">
              <a:buNone/>
            </a:pPr>
            <a:r>
              <a:rPr lang="en-US" sz="1400" b="1" dirty="0" smtClean="0">
                <a:latin typeface="Times New Roman" panose="02020603050405020304" pitchFamily="18" charset="0"/>
                <a:cs typeface="Times New Roman" panose="02020603050405020304" pitchFamily="18" charset="0"/>
              </a:rPr>
              <a:t>Ways </a:t>
            </a:r>
            <a:r>
              <a:rPr lang="en-US" sz="1400" b="1" dirty="0">
                <a:latin typeface="Times New Roman" panose="02020603050405020304" pitchFamily="18" charset="0"/>
                <a:cs typeface="Times New Roman" panose="02020603050405020304" pitchFamily="18" charset="0"/>
              </a:rPr>
              <a:t>in which interprofessional teamwork will improve effectiveness of a quality improvement plan</a:t>
            </a:r>
            <a:endParaRPr lang="en-US" sz="1400" dirty="0">
              <a:latin typeface="Times New Roman" panose="02020603050405020304" pitchFamily="18" charset="0"/>
              <a:cs typeface="Times New Roman" panose="02020603050405020304" pitchFamily="18" charset="0"/>
            </a:endParaRPr>
          </a:p>
          <a:p>
            <a:pPr marL="0" indent="0">
              <a:buNone/>
            </a:pPr>
            <a:r>
              <a:rPr lang="en-US" sz="1400" dirty="0">
                <a:latin typeface="Times New Roman" panose="02020603050405020304" pitchFamily="18" charset="0"/>
                <a:cs typeface="Times New Roman" panose="02020603050405020304" pitchFamily="18" charset="0"/>
              </a:rPr>
              <a:t>Earlier we had discussed on the features of an effective quality improvement plan in the health care sector. In alignment to the discussed desired features interprofessional teamwork is a vital aspect to ensure that the quality improvement plan is implemented successfully.</a:t>
            </a:r>
          </a:p>
          <a:p>
            <a:pPr marL="0" indent="0">
              <a:buNone/>
            </a:pPr>
            <a:r>
              <a:rPr lang="en-US" sz="1400" dirty="0">
                <a:latin typeface="Times New Roman" panose="02020603050405020304" pitchFamily="18" charset="0"/>
                <a:cs typeface="Times New Roman" panose="02020603050405020304" pitchFamily="18" charset="0"/>
              </a:rPr>
              <a:t> Every professional in the health care facility is important in ensuring that service delivery is top quality and ensure that the patient is satisfied with the health care service.  The following are the ways in which team work between different professionals in the health care sector can improve efficiency in the quality improvement plan;</a:t>
            </a:r>
          </a:p>
          <a:p>
            <a:pPr lvl="0"/>
            <a:r>
              <a:rPr lang="en-US" sz="1400" dirty="0">
                <a:latin typeface="Times New Roman" panose="02020603050405020304" pitchFamily="18" charset="0"/>
                <a:cs typeface="Times New Roman" panose="02020603050405020304" pitchFamily="18" charset="0"/>
              </a:rPr>
              <a:t>Brainstorming </a:t>
            </a:r>
          </a:p>
          <a:p>
            <a:pPr marL="0" indent="0">
              <a:buNone/>
            </a:pPr>
            <a:r>
              <a:rPr lang="en-US" sz="1400" dirty="0">
                <a:latin typeface="Times New Roman" panose="02020603050405020304" pitchFamily="18" charset="0"/>
                <a:cs typeface="Times New Roman" panose="02020603050405020304" pitchFamily="18" charset="0"/>
              </a:rPr>
              <a:t>As discussed earlier brainstorming is a step in the IHI quality improvement method. It is critical for all professional to bring their ideas on board to enhance the experience of the patient and promote the population health through developing an effective quality development plan.</a:t>
            </a:r>
          </a:p>
          <a:p>
            <a:pPr lvl="0"/>
            <a:r>
              <a:rPr lang="en-US" sz="1400" dirty="0">
                <a:latin typeface="Times New Roman" panose="02020603050405020304" pitchFamily="18" charset="0"/>
                <a:cs typeface="Times New Roman" panose="02020603050405020304" pitchFamily="18" charset="0"/>
              </a:rPr>
              <a:t>Collaborative support </a:t>
            </a:r>
          </a:p>
          <a:p>
            <a:pPr marL="0" indent="0">
              <a:buNone/>
            </a:pPr>
            <a:r>
              <a:rPr lang="en-US" sz="1400" dirty="0">
                <a:latin typeface="Times New Roman" panose="02020603050405020304" pitchFamily="18" charset="0"/>
                <a:cs typeface="Times New Roman" panose="02020603050405020304" pitchFamily="18" charset="0"/>
              </a:rPr>
              <a:t>All staff members in a health care facility have an interdependence when it comes to services delivery. Therefore by maintaining a good relationship between professional and working together it enhances implementation of a quality improvement plan</a:t>
            </a:r>
            <a:r>
              <a:rPr lang="en-US" sz="1400" dirty="0" smtClean="0">
                <a:latin typeface="Times New Roman" panose="02020603050405020304" pitchFamily="18" charset="0"/>
                <a:cs typeface="Times New Roman" panose="02020603050405020304" pitchFamily="18" charset="0"/>
              </a:rPr>
              <a:t>.</a:t>
            </a:r>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75598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Quality Improvement Plan</a:t>
            </a:r>
          </a:p>
        </p:txBody>
      </p:sp>
      <p:sp>
        <p:nvSpPr>
          <p:cNvPr id="3" name="Content Placeholder 2"/>
          <p:cNvSpPr>
            <a:spLocks noGrp="1"/>
          </p:cNvSpPr>
          <p:nvPr>
            <p:ph idx="1"/>
          </p:nvPr>
        </p:nvSpPr>
        <p:spPr>
          <a:xfrm>
            <a:off x="592428" y="2489200"/>
            <a:ext cx="8036417" cy="3847206"/>
          </a:xfrm>
        </p:spPr>
        <p:txBody>
          <a:bodyPr>
            <a:normAutofit/>
          </a:bodyPr>
          <a:lstStyle/>
          <a:p>
            <a:pPr marL="0" indent="0">
              <a:buNone/>
            </a:pPr>
            <a:r>
              <a:rPr lang="en-US" sz="1400" b="1" dirty="0" smtClean="0">
                <a:latin typeface="Times New Roman" panose="02020603050405020304" pitchFamily="18" charset="0"/>
                <a:cs typeface="Times New Roman" panose="02020603050405020304" pitchFamily="18" charset="0"/>
              </a:rPr>
              <a:t>The need for proper communication</a:t>
            </a:r>
          </a:p>
          <a:p>
            <a:pPr marL="0" indent="0">
              <a:buNone/>
            </a:pPr>
            <a:r>
              <a:rPr lang="en-US" sz="1400" dirty="0" smtClean="0">
                <a:latin typeface="Times New Roman" panose="02020603050405020304" pitchFamily="18" charset="0"/>
                <a:cs typeface="Times New Roman" panose="02020603050405020304" pitchFamily="18" charset="0"/>
              </a:rPr>
              <a:t>To </a:t>
            </a:r>
            <a:r>
              <a:rPr lang="en-US" sz="1400" dirty="0">
                <a:latin typeface="Times New Roman" panose="02020603050405020304" pitchFamily="18" charset="0"/>
                <a:cs typeface="Times New Roman" panose="02020603050405020304" pitchFamily="18" charset="0"/>
              </a:rPr>
              <a:t>enhance interprofessional team work there is need for establishing an effective communication channel to ensure that all staff members are on board with the introduced quality improvement plan. There is also the need to ensure proper communication of the quality improvement plan to all stakeholders as a way to enlighten them as well as a means of getting feedback. (AHRQ, n.d).</a:t>
            </a:r>
          </a:p>
        </p:txBody>
      </p:sp>
    </p:spTree>
    <p:extLst>
      <p:ext uri="{BB962C8B-B14F-4D97-AF65-F5344CB8AC3E}">
        <p14:creationId xmlns:p14="http://schemas.microsoft.com/office/powerpoint/2010/main" val="2220192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Quality Improvement Plan</a:t>
            </a:r>
          </a:p>
        </p:txBody>
      </p:sp>
      <p:sp>
        <p:nvSpPr>
          <p:cNvPr id="3" name="Content Placeholder 2"/>
          <p:cNvSpPr>
            <a:spLocks noGrp="1"/>
          </p:cNvSpPr>
          <p:nvPr>
            <p:ph idx="1"/>
          </p:nvPr>
        </p:nvSpPr>
        <p:spPr>
          <a:xfrm>
            <a:off x="592428" y="2318197"/>
            <a:ext cx="8036417" cy="4018209"/>
          </a:xfrm>
        </p:spPr>
        <p:txBody>
          <a:bodyPr>
            <a:normAutofit fontScale="92500" lnSpcReduction="20000"/>
          </a:bodyPr>
          <a:lstStyle/>
          <a:p>
            <a:pPr marL="0" indent="0">
              <a:buNone/>
            </a:pPr>
            <a:r>
              <a:rPr lang="en-US" sz="1400" b="1" dirty="0" smtClean="0">
                <a:latin typeface="Times New Roman" panose="02020603050405020304" pitchFamily="18" charset="0"/>
                <a:cs typeface="Times New Roman" panose="02020603050405020304" pitchFamily="18" charset="0"/>
              </a:rPr>
              <a:t>References</a:t>
            </a:r>
            <a:r>
              <a:rPr lang="en-US" sz="1400" dirty="0" smtClean="0">
                <a:latin typeface="Times New Roman" panose="02020603050405020304" pitchFamily="18" charset="0"/>
                <a:cs typeface="Times New Roman" panose="02020603050405020304" pitchFamily="18" charset="0"/>
              </a:rPr>
              <a:t> </a:t>
            </a:r>
          </a:p>
          <a:p>
            <a:r>
              <a:rPr lang="en-US" sz="1500" dirty="0" smtClean="0">
                <a:latin typeface="Times New Roman" panose="02020603050405020304" pitchFamily="18" charset="0"/>
                <a:cs typeface="Times New Roman" panose="02020603050405020304" pitchFamily="18" charset="0"/>
              </a:rPr>
              <a:t>AHRQ</a:t>
            </a:r>
            <a:r>
              <a:rPr lang="en-US" sz="1500" dirty="0">
                <a:latin typeface="Times New Roman" panose="02020603050405020304" pitchFamily="18" charset="0"/>
                <a:cs typeface="Times New Roman" panose="02020603050405020304" pitchFamily="18" charset="0"/>
              </a:rPr>
              <a:t>. (n.d.). Types of Health Care Quality Measures. Retrieved from https://www.ahrq.gov/talkingquality/measures/types.html</a:t>
            </a:r>
          </a:p>
          <a:p>
            <a:r>
              <a:rPr lang="en-US" sz="1500" dirty="0">
                <a:latin typeface="Times New Roman" panose="02020603050405020304" pitchFamily="18" charset="0"/>
                <a:cs typeface="Times New Roman" panose="02020603050405020304" pitchFamily="18" charset="0"/>
              </a:rPr>
              <a:t>AHRQ. (n.d.). Section 2: Engaging Stakeholders in a Care Management Program | Agency for Healthcare Research &amp; Quality. Retrieved from https://www.ahrq.gov/professionals/systems/long-term-care/resources/hcbs/medicaidmgmt/medicaidmgmt2.html</a:t>
            </a:r>
          </a:p>
          <a:p>
            <a:r>
              <a:rPr lang="en-US" sz="1500" dirty="0">
                <a:latin typeface="Times New Roman" panose="02020603050405020304" pitchFamily="18" charset="0"/>
                <a:cs typeface="Times New Roman" panose="02020603050405020304" pitchFamily="18" charset="0"/>
              </a:rPr>
              <a:t>Health Catalyst. (n.d.). </a:t>
            </a:r>
            <a:r>
              <a:rPr lang="en-US" sz="1500" i="1" dirty="0">
                <a:latin typeface="Times New Roman" panose="02020603050405020304" pitchFamily="18" charset="0"/>
                <a:cs typeface="Times New Roman" panose="02020603050405020304" pitchFamily="18" charset="0"/>
              </a:rPr>
              <a:t>Top-Five-Essentials-for-Quality-Improvement</a:t>
            </a:r>
            <a:r>
              <a:rPr lang="en-US" sz="1500" dirty="0">
                <a:latin typeface="Times New Roman" panose="02020603050405020304" pitchFamily="18" charset="0"/>
                <a:cs typeface="Times New Roman" panose="02020603050405020304" pitchFamily="18" charset="0"/>
              </a:rPr>
              <a:t>. Retrieved from https://www.healthcatalyst.com/wp-content/uploads/2016/06/Top-Five-Essentials-for-Quality-Improvement.pdf</a:t>
            </a:r>
          </a:p>
          <a:p>
            <a:r>
              <a:rPr lang="en-US" sz="1500" dirty="0">
                <a:latin typeface="Times New Roman" panose="02020603050405020304" pitchFamily="18" charset="0"/>
                <a:cs typeface="Times New Roman" panose="02020603050405020304" pitchFamily="18" charset="0"/>
              </a:rPr>
              <a:t>NIDDK. (2016, May 1). Institute for Healthcare Improvement (IHI) Model for Improvement. Retrieved from https://www.niddk.nih.gov/health-information/communication-programs/ndep/health-professionals/practice-transformation-physicians-health-care-teams/techniques-improving-quality-care/quality-improvement-methodologies/ihi-model-improvement</a:t>
            </a:r>
          </a:p>
          <a:p>
            <a:r>
              <a:rPr lang="en-US" sz="1500" dirty="0">
                <a:latin typeface="Times New Roman" panose="02020603050405020304" pitchFamily="18" charset="0"/>
                <a:cs typeface="Times New Roman" panose="02020603050405020304" pitchFamily="18" charset="0"/>
              </a:rPr>
              <a:t>NIDDK. (2016, May 1). Six Sigma. Retrieved from https://www.niddk.nih.gov/health-information/communication-programs/ndep/health-professionals/practice-transformation-physicians-health-care-teams/techniques-improving-quality-care/quality-improvement-methodologies/six-sigma</a:t>
            </a:r>
          </a:p>
          <a:p>
            <a:r>
              <a:rPr lang="en-US" sz="1500" dirty="0">
                <a:latin typeface="Times New Roman" panose="02020603050405020304" pitchFamily="18" charset="0"/>
                <a:cs typeface="Times New Roman" panose="02020603050405020304" pitchFamily="18" charset="0"/>
              </a:rPr>
              <a:t>Safety Net Medical Home. (n.d.). Quality Improvement Strategy. Retrieved from http://www.safetynetmedicalhome.org/change-concepts/quality-improvement-strategy</a:t>
            </a:r>
          </a:p>
          <a:p>
            <a:pPr marL="0" indent="0">
              <a:buNone/>
            </a:pPr>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27082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tint val="100000"/>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xmlns="" name="Ion Boardroom" id="{FC33163D-4339-46B1-8EED-24C834239D99}" vid="{A3AB87EF-B655-4FFF-8D05-F333AD7F2789}"/>
    </a:ext>
  </a:extLst>
</a:theme>
</file>

<file path=docProps/app.xml><?xml version="1.0" encoding="utf-8"?>
<Properties xmlns="http://schemas.openxmlformats.org/officeDocument/2006/extended-properties" xmlns:vt="http://schemas.openxmlformats.org/officeDocument/2006/docPropsVTypes">
  <Template>Ion Boardroom</Template>
  <TotalTime>695</TotalTime>
  <Words>1489</Words>
  <Application>Microsoft Office PowerPoint</Application>
  <PresentationFormat>On-screen Show (4:3)</PresentationFormat>
  <Paragraphs>61</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Ion Boardroom</vt:lpstr>
      <vt:lpstr>Quality Improvement Plan</vt:lpstr>
      <vt:lpstr>Quality Improvement Plan</vt:lpstr>
      <vt:lpstr>Quality Improvement Plan</vt:lpstr>
      <vt:lpstr>Quality Improvement Plan</vt:lpstr>
      <vt:lpstr>Quality Improvement Plan</vt:lpstr>
      <vt:lpstr>Quality Improvement Plan</vt:lpstr>
      <vt:lpstr>Quality Improvement Plan</vt:lpstr>
      <vt:lpstr>Quality Improvement Plan</vt:lpstr>
      <vt:lpstr>Quality Improvement Plan</vt:lpstr>
      <vt:lpstr>Quality Improvement Plan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Statement Analysis and Firm Performance</dc:title>
  <dc:creator>Windows User</dc:creator>
  <cp:lastModifiedBy>user</cp:lastModifiedBy>
  <cp:revision>29</cp:revision>
  <dcterms:created xsi:type="dcterms:W3CDTF">2019-03-14T21:18:05Z</dcterms:created>
  <dcterms:modified xsi:type="dcterms:W3CDTF">2019-05-02T18:37:33Z</dcterms:modified>
</cp:coreProperties>
</file>